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5" r:id="rId2"/>
    <p:sldId id="259" r:id="rId3"/>
    <p:sldId id="269" r:id="rId4"/>
    <p:sldId id="370" r:id="rId5"/>
    <p:sldId id="371" r:id="rId6"/>
    <p:sldId id="374" r:id="rId7"/>
    <p:sldId id="396" r:id="rId8"/>
    <p:sldId id="409" r:id="rId9"/>
    <p:sldId id="403" r:id="rId10"/>
    <p:sldId id="411" r:id="rId11"/>
    <p:sldId id="422" r:id="rId12"/>
    <p:sldId id="412" r:id="rId13"/>
    <p:sldId id="415" r:id="rId14"/>
    <p:sldId id="416" r:id="rId15"/>
    <p:sldId id="417" r:id="rId16"/>
    <p:sldId id="418" r:id="rId17"/>
    <p:sldId id="419" r:id="rId18"/>
    <p:sldId id="420" r:id="rId19"/>
    <p:sldId id="421" r:id="rId20"/>
    <p:sldId id="410" r:id="rId21"/>
    <p:sldId id="404" r:id="rId22"/>
    <p:sldId id="405" r:id="rId23"/>
    <p:sldId id="406" r:id="rId24"/>
    <p:sldId id="407" r:id="rId25"/>
    <p:sldId id="408" r:id="rId26"/>
    <p:sldId id="365" r:id="rId27"/>
    <p:sldId id="383" r:id="rId28"/>
    <p:sldId id="423" r:id="rId29"/>
    <p:sldId id="26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4" roundtripDataSignature="AMtx7mjJAEhJRivU/+DQmrkV+nF+7LKU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075" autoAdjust="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>
        <p:guide orient="horz" pos="87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7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xmlns="" id="{4126D227-651C-4A80-827D-2429CBB35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29A36A0B-71CE-4806-BC18-9E430E8B3D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41B32-6840-4084-BD69-ECBBEB722F96}" type="datetimeFigureOut">
              <a:rPr lang="es-CO" smtClean="0"/>
              <a:t>9/11/2020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FC729CE7-2C78-4D63-A9EB-3A7875C35E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B7D2831B-29B5-4538-BD20-1535D2BD29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9F440-1D73-4283-B45A-B7C2DCCC68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8642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4199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120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316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101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13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755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701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817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28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4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18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45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688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137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7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78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263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22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677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15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0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19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901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872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44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59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26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3" userDrawn="1">
          <p15:clr>
            <a:srgbClr val="FBAE40"/>
          </p15:clr>
        </p15:guide>
        <p15:guide id="2" pos="292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86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6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hyperlink" Target="https://www.franklincovey.com/the-4-disciplines/discipline-3-scoreboard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hyperlink" Target="https://www.franklincovey.com/the-4-disciplines/discipline-3-scoreboar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hyperlink" Target="https://www.franklincovey.com/the-4-disciplines/discipline-3-scoreboard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11" Type="http://schemas.openxmlformats.org/officeDocument/2006/relationships/image" Target="../media/image17.jpg"/><Relationship Id="rId5" Type="http://schemas.openxmlformats.org/officeDocument/2006/relationships/image" Target="../media/image3.png"/><Relationship Id="rId10" Type="http://schemas.openxmlformats.org/officeDocument/2006/relationships/hyperlink" Target="https://www.franklincovey.com/the-4-disciplines/discipline-3-scoreboard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hyperlink" Target="https://www.franklincovey.com/the-4-disciplines/discipline-3-scoreboard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hyperlink" Target="https://www.franklincovey.com/the-4-disciplines/discipline-3-scoreboard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hyperlink" Target="https://www.franklincovey.com/the-4-disciplines/discipline-3-scoreboar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4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7.jpg"/><Relationship Id="rId4" Type="http://schemas.openxmlformats.org/officeDocument/2006/relationships/image" Target="../media/image3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jpg"/><Relationship Id="rId5" Type="http://schemas.openxmlformats.org/officeDocument/2006/relationships/image" Target="../media/image3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DCCE1AD5-ECA5-44A3-9B80-09B77072B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787" y="1196622"/>
            <a:ext cx="1654093" cy="2229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C2FE5EF-4B27-4646-AC8E-BA6903E5E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178" y="762428"/>
            <a:ext cx="1027056" cy="684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D562A8C-6A0D-41C2-AD7B-7E1C6BA7A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071" y="807584"/>
            <a:ext cx="1003418" cy="612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247B36B3-F5FF-4259-8A81-0B98882088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000" y1="13429" x2="27000" y2="13429"/>
                        <a14:foregroundMark x1="40167" y1="13820" x2="40167" y2="13820"/>
                        <a14:foregroundMark x1="32667" y1="21512" x2="32667" y2="21512"/>
                        <a14:foregroundMark x1="21000" y1="20730" x2="21000" y2="20730"/>
                        <a14:foregroundMark x1="26833" y1="28944" x2="26833" y2="28944"/>
                        <a14:foregroundMark x1="21167" y1="36636" x2="21167" y2="36636"/>
                        <a14:foregroundMark x1="33500" y1="36375" x2="33500" y2="36375"/>
                        <a14:foregroundMark x1="61000" y1="12777" x2="61000" y2="12777"/>
                        <a14:foregroundMark x1="72667" y1="12907" x2="72667" y2="12907"/>
                        <a14:foregroundMark x1="66167" y1="21512" x2="66167" y2="21512"/>
                        <a14:foregroundMark x1="80000" y1="20991" x2="80000" y2="20991"/>
                        <a14:foregroundMark x1="72167" y1="29074" x2="72167" y2="29074"/>
                        <a14:foregroundMark x1="67333" y1="37288" x2="67333" y2="37288"/>
                        <a14:foregroundMark x1="78833" y1="36767" x2="78833" y2="36767"/>
                        <a14:foregroundMark x1="72833" y1="44068" x2="72833" y2="44068"/>
                        <a14:foregroundMark x1="61000" y1="44068" x2="61000" y2="44068"/>
                        <a14:foregroundMark x1="55500" y1="52021" x2="55500" y2="52021"/>
                        <a14:foregroundMark x1="50000" y1="44068" x2="50000" y2="44068"/>
                        <a14:foregroundMark x1="45167" y1="51369" x2="45167" y2="51369"/>
                        <a14:foregroundMark x1="37000" y1="44068" x2="37000" y2="44068"/>
                        <a14:foregroundMark x1="26333" y1="43546" x2="26333" y2="43546"/>
                        <a14:foregroundMark x1="53000" y1="65319" x2="53000" y2="65319"/>
                        <a14:foregroundMark x1="64500" y1="67927" x2="64500" y2="67927"/>
                        <a14:foregroundMark x1="86667" y1="64016" x2="86667" y2="64016"/>
                        <a14:foregroundMark x1="20833" y1="85137" x2="20833" y2="85137"/>
                        <a14:foregroundMark x1="31333" y1="85919" x2="31333" y2="85919"/>
                        <a14:foregroundMark x1="34000" y1="84876" x2="34000" y2="84876"/>
                        <a14:foregroundMark x1="34000" y1="82399" x2="34000" y2="82399"/>
                        <a14:foregroundMark x1="39167" y1="86180" x2="39167" y2="86180"/>
                        <a14:foregroundMark x1="46333" y1="85007" x2="46333" y2="85007"/>
                        <a14:foregroundMark x1="48667" y1="86441" x2="48667" y2="86441"/>
                        <a14:foregroundMark x1="55667" y1="87223" x2="55667" y2="87223"/>
                        <a14:foregroundMark x1="58167" y1="85137" x2="58167" y2="85137"/>
                        <a14:foregroundMark x1="58333" y1="82529" x2="58333" y2="82529"/>
                        <a14:foregroundMark x1="65000" y1="85398" x2="65000" y2="85398"/>
                        <a14:foregroundMark x1="71500" y1="85919" x2="71500" y2="85919"/>
                        <a14:foregroundMark x1="78333" y1="85528" x2="78333" y2="85528"/>
                        <a14:backgroundMark x1="44500" y1="84746" x2="44500" y2="84746"/>
                        <a14:backgroundMark x1="69500" y1="87223" x2="69500" y2="872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1234" y="698615"/>
            <a:ext cx="786513" cy="8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58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Capturando insights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1962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https://splunk.com 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14205" y="1391055"/>
            <a:ext cx="5865779" cy="32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1" dirty="0" err="1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Dashboards</a:t>
            </a:r>
            <a:endParaRPr lang="es-CO" sz="44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Mostrando insights</a:t>
            </a:r>
            <a:endParaRPr lang="es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CuadroTexto 18"/>
          <p:cNvSpPr txBox="1"/>
          <p:nvPr/>
        </p:nvSpPr>
        <p:spPr>
          <a:xfrm>
            <a:off x="616449" y="4871708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smtClean="0"/>
              <a:t>Tomado de: </a:t>
            </a:r>
            <a:r>
              <a:rPr lang="es-CO" sz="1000" i="1" dirty="0" smtClean="0"/>
              <a:t> https://Qlik.com/us/-</a:t>
            </a:r>
            <a:endParaRPr lang="es-CO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50" y="1722045"/>
            <a:ext cx="20193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106125"/>
            <a:ext cx="8520600" cy="2853032"/>
          </a:xfrm>
        </p:spPr>
        <p:txBody>
          <a:bodyPr/>
          <a:lstStyle/>
          <a:p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>Propósito de un dashboard:</a:t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>Mostrar </a:t>
            </a:r>
            <a:r>
              <a:rPr lang="es-ES" sz="3600" b="1" dirty="0"/>
              <a:t>el progreso en tiempo real de las metas. (Crucialmente importantes,  Lead y </a:t>
            </a:r>
            <a:r>
              <a:rPr lang="es-ES" sz="3600" b="1" dirty="0" err="1"/>
              <a:t>Lag</a:t>
            </a:r>
            <a:r>
              <a:rPr lang="es-ES" sz="3600" b="1" dirty="0"/>
              <a:t>)</a:t>
            </a:r>
            <a:endParaRPr lang="es-CO" sz="3600" dirty="0"/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1962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https://splunk.com 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1106125"/>
            <a:ext cx="4357577" cy="2853032"/>
          </a:xfrm>
        </p:spPr>
        <p:txBody>
          <a:bodyPr/>
          <a:lstStyle/>
          <a:p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>Sin un dashboard, los colaboradores, se olvidarán de las metas</a:t>
            </a:r>
            <a:endParaRPr lang="es-CO" sz="3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9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1028" name="Picture 4" descr="https://lh5.googleusercontent.com/rX8HhO0E9Ne02h2T5x2YFyAqYXvmdYdVfEGK9KYAno89jBR9dggIgAG_FfukQsJLhwSlErVPaEVh80P1H03pIjMnim5CMQJgChavwd1bq9o-EIyfcMAZQTryXVsWJyHFadCyzivPpX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78" y="1459244"/>
            <a:ext cx="41148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4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1918" y="3499431"/>
            <a:ext cx="7749762" cy="1196907"/>
          </a:xfrm>
        </p:spPr>
        <p:txBody>
          <a:bodyPr/>
          <a:lstStyle/>
          <a:p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>Los jugadores juegan diferente si se lleva la “cuenta”</a:t>
            </a:r>
            <a:endParaRPr lang="es-CO" sz="3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9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2050" name="Picture 2" descr="https://lh6.googleusercontent.com/U5DYVN5ecSgDGn564EKKiW8wwBVbkeSksy9ZZSWNNUTJ8jw4IT_oWRLI-SV-D1O0IMSigu4FL_EDVwjcSFiZaarGwjI_9sTXy2KzAx5kHlCbs2S7wHq90rIhcRWNmPc-HrrmMtxrP8Y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2" r="2221" b="33333"/>
          <a:stretch/>
        </p:blipFill>
        <p:spPr bwMode="auto">
          <a:xfrm>
            <a:off x="311700" y="755247"/>
            <a:ext cx="8740231" cy="26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9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34059" y="2200736"/>
            <a:ext cx="4325672" cy="2448439"/>
          </a:xfrm>
        </p:spPr>
        <p:txBody>
          <a:bodyPr/>
          <a:lstStyle/>
          <a:p>
            <a:r>
              <a:rPr lang="es-ES" sz="1200" b="1" dirty="0" smtClean="0"/>
              <a:t/>
            </a:r>
            <a:br>
              <a:rPr lang="es-ES" sz="1200" b="1" dirty="0" smtClean="0"/>
            </a:br>
            <a:r>
              <a:rPr lang="es-ES" sz="1200" b="1" dirty="0"/>
              <a:t/>
            </a:r>
            <a:br>
              <a:rPr lang="es-ES" sz="1200" b="1" dirty="0"/>
            </a:br>
            <a:r>
              <a:rPr lang="es-ES" sz="1200" b="1" dirty="0" smtClean="0"/>
              <a:t/>
            </a:r>
            <a:br>
              <a:rPr lang="es-ES" sz="1200" b="1" dirty="0" smtClean="0"/>
            </a:br>
            <a:r>
              <a:rPr lang="es-ES" sz="1200" b="1" dirty="0"/>
              <a:t/>
            </a:r>
            <a:br>
              <a:rPr lang="es-ES" sz="1200" b="1" dirty="0"/>
            </a:br>
            <a:r>
              <a:rPr lang="es-CO" sz="4400" b="1" dirty="0"/>
              <a:t>Cuando tu equipo se mide,</a:t>
            </a:r>
            <a:r>
              <a:rPr lang="es-CO" sz="4400" dirty="0"/>
              <a:t/>
            </a:r>
            <a:br>
              <a:rPr lang="es-CO" sz="4400" dirty="0"/>
            </a:br>
            <a:r>
              <a:rPr lang="es-CO" sz="4400" b="1" dirty="0"/>
              <a:t>permanece </a:t>
            </a:r>
            <a:r>
              <a:rPr lang="es-CO" sz="4400" b="1" dirty="0" smtClean="0"/>
              <a:t>ENGANCHADO</a:t>
            </a:r>
            <a:endParaRPr lang="es-CO" sz="12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9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1613" y="1305355"/>
            <a:ext cx="4488371" cy="31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8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reen Shot 2015-11-20 at 9.47.21 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49" y="1052272"/>
            <a:ext cx="7899877" cy="405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10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7646" y="1802309"/>
            <a:ext cx="724948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Scoreboard</a:t>
            </a:r>
            <a:r>
              <a:rPr lang="es-ES" sz="4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funcione: 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+mj-lt"/>
              <a:buAutoNum type="arabicPeriod"/>
            </a:pPr>
            <a:r>
              <a:rPr lang="es-E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simple</a:t>
            </a:r>
          </a:p>
          <a:p>
            <a:pPr fontAlgn="base">
              <a:buFont typeface="+mj-lt"/>
              <a:buAutoNum type="arabicPeriod"/>
            </a:pPr>
            <a:r>
              <a:rPr lang="es-E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visible por todos</a:t>
            </a:r>
          </a:p>
          <a:p>
            <a:pPr fontAlgn="base">
              <a:buFont typeface="+mj-lt"/>
              <a:buAutoNum type="arabicPeriod"/>
            </a:pPr>
            <a:r>
              <a:rPr lang="es-E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Muestra las metas crucialmente importantes </a:t>
            </a:r>
          </a:p>
          <a:p>
            <a:pPr fontAlgn="base">
              <a:buFont typeface="+mj-lt"/>
              <a:buAutoNum type="arabicPeriod"/>
            </a:pPr>
            <a:r>
              <a:rPr lang="es-E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Muestra inmediatamente, si se va ganando o perdiendo.</a:t>
            </a:r>
          </a:p>
        </p:txBody>
      </p:sp>
    </p:spTree>
    <p:extLst>
      <p:ext uri="{BB962C8B-B14F-4D97-AF65-F5344CB8AC3E}">
        <p14:creationId xmlns:p14="http://schemas.microsoft.com/office/powerpoint/2010/main" val="174376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9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5122" name="Picture 2" descr="https://lh6.googleusercontent.com/7ow4T8orz1yYIuHFi38Om0E8eVJBk24csFEJYUs-eZnSJ2vNmEdHagEozQ1h-jgtTvHqLZ84Z-E7Vpx694uM3mgzB74iHGwUBC59xMSIArjVtlTClHt9PeOyUrWN9WuGuVrC2U1FwSc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6" t="6250" r="25793" b="9896"/>
          <a:stretch/>
        </p:blipFill>
        <p:spPr bwMode="auto">
          <a:xfrm>
            <a:off x="616449" y="826324"/>
            <a:ext cx="3653782" cy="377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450252" y="1151467"/>
            <a:ext cx="4572000" cy="417550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s-ES" sz="4000" b="1" dirty="0">
                <a:solidFill>
                  <a:srgbClr val="F465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SCOREBOARD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600"/>
              </a:spcAft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La meta más importante, WIG (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Wildly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), arriba de todas.</a:t>
            </a:r>
          </a:p>
          <a:p>
            <a:pPr>
              <a:spcAft>
                <a:spcPts val="1600"/>
              </a:spcAft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LAG (pasada) arriba , LEAD, abajo.</a:t>
            </a:r>
          </a:p>
          <a:p>
            <a:pPr>
              <a:spcAft>
                <a:spcPts val="1600"/>
              </a:spcAft>
            </a:pPr>
            <a:r>
              <a:rPr lang="es-ES" sz="2400" dirty="0">
                <a:latin typeface="Calibri" panose="020F0502020204030204" pitchFamily="34" charset="0"/>
                <a:cs typeface="Calibri" panose="020F0502020204030204" pitchFamily="34" charset="0"/>
              </a:rPr>
              <a:t>Letras a la izquierda, gráficas a la derecha.</a:t>
            </a:r>
          </a:p>
          <a:p>
            <a:r>
              <a:rPr lang="es-ES" dirty="0"/>
              <a:t/>
            </a:r>
            <a:br>
              <a:rPr lang="es-ES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0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9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450252" y="1151467"/>
            <a:ext cx="4572000" cy="1528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s-ES" sz="4000" b="1" dirty="0" smtClean="0">
                <a:solidFill>
                  <a:srgbClr val="F465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>
              <a:spcAft>
                <a:spcPts val="1600"/>
              </a:spcAft>
            </a:pPr>
            <a:r>
              <a:rPr lang="es-ES" sz="4000" b="1" dirty="0" smtClean="0">
                <a:solidFill>
                  <a:srgbClr val="F465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  <a:endParaRPr lang="es-CO" dirty="0"/>
          </a:p>
        </p:txBody>
      </p:sp>
      <p:pic>
        <p:nvPicPr>
          <p:cNvPr id="6146" name="Picture 2" descr="https://lh4.googleusercontent.com/qrMIEww_Q-c9kZbqWkSGMYPx4agD_fpYoXFnBBphcUUiTcipbedBzai3g2P0EHrUr0azzn4ScECsXFNCrEdnwwAZ86ikLCEM_N0YhcWK9ODhOyfA15CrXufyoW28ygXoYZOIr5R3284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3" t="13540" r="24915" b="15104"/>
          <a:stretch/>
        </p:blipFill>
        <p:spPr bwMode="auto">
          <a:xfrm>
            <a:off x="414324" y="1447799"/>
            <a:ext cx="374178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0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49680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</a:t>
            </a:r>
            <a:r>
              <a:rPr lang="es-CO" sz="1000" dirty="0"/>
              <a:t> </a:t>
            </a:r>
            <a:r>
              <a:rPr lang="es-CO" sz="1000" u="sng" dirty="0">
                <a:hlinkClick r:id="rId9"/>
              </a:rPr>
              <a:t>https://www.franklincovey.com/the-4-disciplines/discipline-3-scoreboard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450252" y="1151467"/>
            <a:ext cx="4572000" cy="15286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600"/>
              </a:spcAft>
            </a:pPr>
            <a:r>
              <a:rPr lang="es-ES" sz="4000" b="1" dirty="0" smtClean="0">
                <a:solidFill>
                  <a:srgbClr val="F465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>
              <a:spcAft>
                <a:spcPts val="1600"/>
              </a:spcAft>
            </a:pPr>
            <a:r>
              <a:rPr lang="es-ES" sz="4000" b="1" dirty="0" smtClean="0">
                <a:solidFill>
                  <a:srgbClr val="F465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EJEMPLO</a:t>
            </a:r>
            <a:endParaRPr lang="es-CO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56" y="1191912"/>
            <a:ext cx="4378524" cy="27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subTitle" idx="1"/>
          </p:nvPr>
        </p:nvSpPr>
        <p:spPr>
          <a:xfrm>
            <a:off x="5104350" y="1996350"/>
            <a:ext cx="3695100" cy="10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 dirty="0" smtClean="0">
                <a:latin typeface="Calibri"/>
                <a:ea typeface="Calibri"/>
                <a:cs typeface="Calibri"/>
                <a:sym typeface="Calibri"/>
              </a:rPr>
              <a:t>CONSTRUYENDO INTELIGENCIA OPERACIONAL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 dirty="0" smtClean="0">
                <a:latin typeface="Calibri"/>
                <a:ea typeface="Calibri"/>
                <a:cs typeface="Calibri"/>
                <a:sym typeface="Calibri"/>
              </a:rPr>
              <a:t>BOOTCAMP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xmlns="" id="{93F0B8D3-EC6C-475D-BCEE-36E33BB2B673}"/>
              </a:ext>
            </a:extLst>
          </p:cNvPr>
          <p:cNvGrpSpPr/>
          <p:nvPr/>
        </p:nvGrpSpPr>
        <p:grpSpPr>
          <a:xfrm>
            <a:off x="6997534" y="240789"/>
            <a:ext cx="2090021" cy="406006"/>
            <a:chOff x="7053979" y="240789"/>
            <a:chExt cx="2090021" cy="40600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xmlns="" id="{6F8DF513-1DA4-4332-A2F1-9CD421505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3979" y="262082"/>
              <a:ext cx="481285" cy="293543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xmlns="" id="{2B4CB4E3-E375-4D36-8352-B13F1A6E5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8673" y="26208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F55B7EA1-2858-4B9A-A50D-767EFA49B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80420" y="44379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462C2853-1980-4FF2-944F-1EB1F9DB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9238" y="240789"/>
              <a:ext cx="384762" cy="4060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1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Tomando decisiones basadas en</a:t>
            </a:r>
            <a:br>
              <a:rPr lang="es-CO" sz="4400" b="1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O" sz="4400" b="1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endParaRPr lang="es-CO" sz="44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CuadroTexto 18"/>
          <p:cNvSpPr txBox="1"/>
          <p:nvPr/>
        </p:nvSpPr>
        <p:spPr>
          <a:xfrm>
            <a:off x="616449" y="4871708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smtClean="0"/>
              <a:t>Tomado de: </a:t>
            </a:r>
            <a:r>
              <a:rPr lang="es-CO" sz="1000" i="1" dirty="0" smtClean="0"/>
              <a:t> https://Qlik.com/us/-</a:t>
            </a:r>
            <a:endParaRPr lang="es-CO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50" y="1722045"/>
            <a:ext cx="20193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="" xmlns:a16="http://schemas.microsoft.com/office/drawing/2014/main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Toma de decisiones informadas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Preguntar</a:t>
            </a:r>
          </a:p>
          <a:p>
            <a:pPr>
              <a:buFont typeface="+mj-lt"/>
              <a:buAutoNum type="arabicPeriod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Adquirir</a:t>
            </a:r>
          </a:p>
          <a:p>
            <a:pPr>
              <a:buFont typeface="+mj-lt"/>
              <a:buAutoNum type="arabicPeriod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Validar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="" xmlns:a16="http://schemas.microsoft.com/office/drawing/2014/main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="" xmlns:a16="http://schemas.microsoft.com/office/drawing/2014/main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399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de: https://Qlik.com/ACultureOfDataLiteracy-Takeaway.pdf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73" y="1459244"/>
            <a:ext cx="2116583" cy="31517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2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="" xmlns:a16="http://schemas.microsoft.com/office/drawing/2014/main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Toma de decisiones informadas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514350">
              <a:buFont typeface="+mj-lt"/>
              <a:buAutoNum type="arabicPeriod" startAt="4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Analizar</a:t>
            </a:r>
          </a:p>
          <a:p>
            <a:pPr>
              <a:buFont typeface="+mj-lt"/>
              <a:buAutoNum type="arabicPeriod" startAt="4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Explorar</a:t>
            </a:r>
          </a:p>
          <a:p>
            <a:pPr marL="114300" indent="0"/>
            <a:endParaRPr lang="es-E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="" xmlns:a16="http://schemas.microsoft.com/office/drawing/2014/main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="" xmlns:a16="http://schemas.microsoft.com/office/drawing/2014/main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399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de: https://Qlik.com/ACultureOfDataLiteracy-Takeaway.pdf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4622" y="1751744"/>
            <a:ext cx="2695575" cy="2400300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="" xmlns:a16="http://schemas.microsoft.com/office/drawing/2014/main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Toma de decisiones informadas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514350">
              <a:buFont typeface="+mj-lt"/>
              <a:buAutoNum type="arabicPeriod" startAt="6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Aplicar</a:t>
            </a:r>
          </a:p>
          <a:p>
            <a:pPr marL="628650" indent="-514350">
              <a:buFont typeface="+mj-lt"/>
              <a:buAutoNum type="arabicPeriod" startAt="6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Comprobar</a:t>
            </a:r>
          </a:p>
          <a:p>
            <a:pPr marL="628650" indent="-514350">
              <a:buFont typeface="+mj-lt"/>
              <a:buAutoNum type="arabicPeriod" startAt="6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Revisar</a:t>
            </a:r>
          </a:p>
          <a:p>
            <a:pPr marL="628650" indent="-514350">
              <a:buFont typeface="+mj-lt"/>
              <a:buAutoNum type="arabicPeriod" startAt="6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Simular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="" xmlns:a16="http://schemas.microsoft.com/office/drawing/2014/main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="" xmlns:a16="http://schemas.microsoft.com/office/drawing/2014/main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399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de: https://Qlik.com/ACultureOfDataLiteracy-Takeaway.pdf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5014" y="1305355"/>
            <a:ext cx="2693330" cy="3615154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6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="" xmlns:a16="http://schemas.microsoft.com/office/drawing/2014/main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Toma de decisiones informadas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514350">
              <a:buFont typeface="+mj-lt"/>
              <a:buAutoNum type="arabicPeriod" startAt="10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Anunciar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="" xmlns:a16="http://schemas.microsoft.com/office/drawing/2014/main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="" xmlns:a16="http://schemas.microsoft.com/office/drawing/2014/main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399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de: https://Qlik.com/ACultureOfDataLiteracy-Takeaway.pdf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4452" y="1685275"/>
            <a:ext cx="1647825" cy="3038475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="" xmlns:a16="http://schemas.microsoft.com/office/drawing/2014/main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Toma de decisiones informadas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514350">
              <a:buFont typeface="+mj-lt"/>
              <a:buAutoNum type="arabicPeriod" startAt="11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Evaluar</a:t>
            </a:r>
          </a:p>
          <a:p>
            <a:pPr marL="628650" indent="-514350">
              <a:buFont typeface="+mj-lt"/>
              <a:buAutoNum type="arabicPeriod" startAt="11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Apalancarse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="" xmlns:a16="http://schemas.microsoft.com/office/drawing/2014/main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="" xmlns:a16="http://schemas.microsoft.com/office/drawing/2014/main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3999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de: https://Qlik.com/ACultureOfDataLiteracy-Takeaway.pdf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7799" y="1745911"/>
            <a:ext cx="2735017" cy="2682251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Hands</a:t>
            </a:r>
            <a:r>
              <a:rPr lang="es-CO" sz="4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CO" sz="4400" b="1" dirty="0" err="1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endParaRPr lang="es-CO" sz="44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Manos a la obra!</a:t>
            </a:r>
            <a:endParaRPr lang="es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CuadroTexto 18"/>
          <p:cNvSpPr txBox="1"/>
          <p:nvPr/>
        </p:nvSpPr>
        <p:spPr>
          <a:xfrm>
            <a:off x="616449" y="4871708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smtClean="0"/>
              <a:t>Tomado de: </a:t>
            </a:r>
            <a:r>
              <a:rPr lang="es-CO" sz="1000" i="1" dirty="0" smtClean="0"/>
              <a:t> https://Qlik.com/us/-</a:t>
            </a:r>
            <a:endParaRPr lang="es-CO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50" y="1722045"/>
            <a:ext cx="20193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smtClean="0">
                <a:latin typeface="Calibri" panose="020F0502020204030204" pitchFamily="34" charset="0"/>
                <a:cs typeface="Calibri" panose="020F0502020204030204" pitchFamily="34" charset="0"/>
              </a:rPr>
              <a:t>Misión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000" b="1" smtClean="0">
                <a:latin typeface="Calibri" panose="020F0502020204030204" pitchFamily="34" charset="0"/>
                <a:cs typeface="Calibri" panose="020F0502020204030204" pitchFamily="34" charset="0"/>
              </a:rPr>
              <a:t>Crear un Dashboard usando splunk</a:t>
            </a:r>
            <a:endParaRPr lang="es-ES" sz="200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algn="l">
              <a:buFont typeface="Arial" panose="020B0604020202020204" pitchFamily="34" charset="0"/>
              <a:buChar char="•"/>
            </a:pPr>
            <a:endParaRPr lang="es-ES" sz="200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algn="l">
              <a:buFont typeface="Arial" panose="020B0604020202020204" pitchFamily="34" charset="0"/>
              <a:buChar char="•"/>
            </a:pPr>
            <a:r>
              <a:rPr lang="es-ES" sz="2000" smtClean="0">
                <a:latin typeface="Calibri" panose="020F0502020204030204" pitchFamily="34" charset="0"/>
                <a:cs typeface="Calibri" panose="020F0502020204030204" pitchFamily="34" charset="0"/>
              </a:rPr>
              <a:t>Archivos en: https://github.com/alfonsoayalapaloma/oi_course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1400" b="1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sz="1400" smtClean="0"/>
          </a:p>
          <a:p>
            <a:endParaRPr lang="es-CO" sz="1400" smtClean="0"/>
          </a:p>
          <a:p>
            <a:r>
              <a:rPr lang="es-CO" sz="1400" smtClean="0"/>
              <a:t> </a:t>
            </a:r>
            <a:endParaRPr lang="es-CO" sz="14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1749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smtClean="0"/>
              <a:t>Fuente: Elaboración propia </a:t>
            </a:r>
            <a:endParaRPr lang="es-CO" sz="1000" dirty="0"/>
          </a:p>
        </p:txBody>
      </p:sp>
      <p:sp>
        <p:nvSpPr>
          <p:cNvPr id="19" name="Rectángulo 18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62" y="244959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Misión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Crear un Dashboard usando </a:t>
            </a:r>
            <a:r>
              <a:rPr lang="es-ES" sz="2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splunk</a:t>
            </a:r>
            <a:endParaRPr lang="es-E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algn="l">
              <a:buFont typeface="Arial" panose="020B0604020202020204" pitchFamily="34" charset="0"/>
              <a:buChar char="•"/>
            </a:pPr>
            <a:endParaRPr lang="es-E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algn="l">
              <a:buFont typeface="Arial" panose="020B0604020202020204" pitchFamily="34" charset="0"/>
              <a:buChar char="•"/>
            </a:pPr>
            <a:r>
              <a:rPr lang="es-E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Archivos 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en: https://docs.google.com/document/d/16-vBNxnPwje6QkDKtV6OqhqstpNy29s4iYHwwwj0Ut0/edit?usp=sharing</a:t>
            </a:r>
            <a:endParaRPr lang="es-ES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s-CO" sz="1400" dirty="0" smtClean="0"/>
          </a:p>
          <a:p>
            <a:endParaRPr lang="es-CO" sz="1400" dirty="0" smtClean="0"/>
          </a:p>
          <a:p>
            <a:r>
              <a:rPr lang="es-CO" sz="1400" dirty="0" smtClean="0"/>
              <a:t> </a:t>
            </a:r>
            <a:endParaRPr lang="es-CO" sz="14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1749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smtClean="0"/>
              <a:t>Fuente: Elaboración propia </a:t>
            </a:r>
            <a:endParaRPr lang="es-CO" sz="1000" dirty="0"/>
          </a:p>
        </p:txBody>
      </p:sp>
      <p:sp>
        <p:nvSpPr>
          <p:cNvPr id="19" name="Rectángulo 18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1859" y="269902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AEB7C3C-744F-42C6-AFCA-B6CEB30F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832" y="1712539"/>
            <a:ext cx="795752" cy="504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2D6EA1E-5302-4335-9B2F-BD46E8344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68" y="1684223"/>
            <a:ext cx="795751" cy="55032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0628ED9-AFDC-4E82-B97B-17C56F452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842" y="1959388"/>
            <a:ext cx="1471667" cy="25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AE265EE6-C542-4F3A-93A4-89640F5C0F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7000" y1="13429" x2="27000" y2="13429"/>
                        <a14:foregroundMark x1="40167" y1="13820" x2="40167" y2="13820"/>
                        <a14:foregroundMark x1="32667" y1="21512" x2="32667" y2="21512"/>
                        <a14:foregroundMark x1="21000" y1="20730" x2="21000" y2="20730"/>
                        <a14:foregroundMark x1="26833" y1="28944" x2="26833" y2="28944"/>
                        <a14:foregroundMark x1="21167" y1="36636" x2="21167" y2="36636"/>
                        <a14:foregroundMark x1="33500" y1="36375" x2="33500" y2="36375"/>
                        <a14:foregroundMark x1="61000" y1="12777" x2="61000" y2="12777"/>
                        <a14:foregroundMark x1="72667" y1="12907" x2="72667" y2="12907"/>
                        <a14:foregroundMark x1="66167" y1="21512" x2="66167" y2="21512"/>
                        <a14:foregroundMark x1="80000" y1="20991" x2="80000" y2="20991"/>
                        <a14:foregroundMark x1="72167" y1="29074" x2="72167" y2="29074"/>
                        <a14:foregroundMark x1="67333" y1="37288" x2="67333" y2="37288"/>
                        <a14:foregroundMark x1="78833" y1="36767" x2="78833" y2="36767"/>
                        <a14:foregroundMark x1="72833" y1="44068" x2="72833" y2="44068"/>
                        <a14:foregroundMark x1="61000" y1="44068" x2="61000" y2="44068"/>
                        <a14:foregroundMark x1="55500" y1="52021" x2="55500" y2="52021"/>
                        <a14:foregroundMark x1="50000" y1="44068" x2="50000" y2="44068"/>
                        <a14:foregroundMark x1="45167" y1="51369" x2="45167" y2="51369"/>
                        <a14:foregroundMark x1="37000" y1="44068" x2="37000" y2="44068"/>
                        <a14:foregroundMark x1="26333" y1="43546" x2="26333" y2="43546"/>
                        <a14:foregroundMark x1="53000" y1="65319" x2="53000" y2="65319"/>
                        <a14:foregroundMark x1="64500" y1="67927" x2="64500" y2="67927"/>
                        <a14:foregroundMark x1="86667" y1="64016" x2="86667" y2="64016"/>
                        <a14:foregroundMark x1="20833" y1="85137" x2="20833" y2="85137"/>
                        <a14:foregroundMark x1="31333" y1="85919" x2="31333" y2="85919"/>
                        <a14:foregroundMark x1="34000" y1="84876" x2="34000" y2="84876"/>
                        <a14:foregroundMark x1="34000" y1="82399" x2="34000" y2="82399"/>
                        <a14:foregroundMark x1="39167" y1="86180" x2="39167" y2="86180"/>
                        <a14:foregroundMark x1="46333" y1="85007" x2="46333" y2="85007"/>
                        <a14:foregroundMark x1="48667" y1="86441" x2="48667" y2="86441"/>
                        <a14:foregroundMark x1="55667" y1="87223" x2="55667" y2="87223"/>
                        <a14:foregroundMark x1="58167" y1="85137" x2="58167" y2="85137"/>
                        <a14:foregroundMark x1="58333" y1="82529" x2="58333" y2="82529"/>
                        <a14:foregroundMark x1="65000" y1="85398" x2="65000" y2="85398"/>
                        <a14:foregroundMark x1="71500" y1="85919" x2="71500" y2="85919"/>
                        <a14:foregroundMark x1="78333" y1="85528" x2="78333" y2="85528"/>
                        <a14:backgroundMark x1="44500" y1="84746" x2="44500" y2="84746"/>
                        <a14:backgroundMark x1="69500" y1="87223" x2="69500" y2="872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3911" y="1712539"/>
            <a:ext cx="553887" cy="584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subTitle" idx="1"/>
          </p:nvPr>
        </p:nvSpPr>
        <p:spPr>
          <a:xfrm>
            <a:off x="1841029" y="790222"/>
            <a:ext cx="7223949" cy="936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1400" dirty="0">
              <a:highlight>
                <a:srgbClr val="FFFF00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ALFONSO AYALA PALOMA</a:t>
            </a:r>
            <a:endParaRPr lang="es-E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MAGISTER EN INGENIERÍA – AREA SISTEMAS Y COMPUTACIÓN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1400" dirty="0">
              <a:highlight>
                <a:srgbClr val="FFFF00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1400" dirty="0">
              <a:highlight>
                <a:srgbClr val="FFFF00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s-ES" sz="1400" dirty="0">
              <a:highlight>
                <a:srgbClr val="FFFF00"/>
              </a:highligh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0F7E49D-9FE7-4238-A43C-E209E49F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6" y="590616"/>
            <a:ext cx="1730243" cy="174808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926CFDD-8B1B-4327-B7FA-3D3BB5E77022}"/>
              </a:ext>
            </a:extLst>
          </p:cNvPr>
          <p:cNvSpPr txBox="1"/>
          <p:nvPr/>
        </p:nvSpPr>
        <p:spPr>
          <a:xfrm>
            <a:off x="930546" y="2470303"/>
            <a:ext cx="73029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RESUMEN – HOJA DE VIDA  (PERFIL PROFESIONAL) </a:t>
            </a:r>
          </a:p>
          <a:p>
            <a:pPr algn="just"/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Magíster </a:t>
            </a:r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</a:t>
            </a:r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</a:t>
            </a:r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área de Sistemas y computación de </a:t>
            </a:r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Universidad Nacional de Colombia. Especialista en Seguridad de la Información de la Universidad de los Andes, Especialista en Docencia Universitaria de la </a:t>
            </a:r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Universidad </a:t>
            </a:r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Cooperativa, </a:t>
            </a:r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Profesional en Ingeniería de Sistemas  de la Universidad  Nacional de </a:t>
            </a:r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Colombia. Catedrático </a:t>
            </a:r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las Universidades </a:t>
            </a:r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Cooperativa y del Tolima.    </a:t>
            </a:r>
            <a:r>
              <a:rPr lang="es-ES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Amplia experiencia </a:t>
            </a:r>
            <a:r>
              <a:rPr lang="es-ES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proyectos de desarrollo de sistemas de información, herramientas de soporte a toma de decisiones y coaching de Innovación.</a:t>
            </a:r>
            <a:endParaRPr lang="es-CO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700720C4-856E-41AE-A870-CA3CB6CFD7F2}"/>
              </a:ext>
            </a:extLst>
          </p:cNvPr>
          <p:cNvGrpSpPr/>
          <p:nvPr/>
        </p:nvGrpSpPr>
        <p:grpSpPr>
          <a:xfrm>
            <a:off x="6371859" y="256669"/>
            <a:ext cx="2590417" cy="400871"/>
            <a:chOff x="6371859" y="266943"/>
            <a:chExt cx="2590417" cy="40087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xmlns="" id="{71672EE4-7151-48AD-999B-3313039A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F37D9D58-0744-466D-AF5A-94269F4D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C4168894-ABA1-47EE-BFEC-59827CD70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2046380A-575B-4804-8880-790982DE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5" name="Imagen 14" descr="Resultado de imagen para logo naranja del sena">
              <a:extLst>
                <a:ext uri="{FF2B5EF4-FFF2-40B4-BE49-F238E27FC236}">
                  <a16:creationId xmlns:a16="http://schemas.microsoft.com/office/drawing/2014/main" xmlns="" id="{2AEC18DE-D891-42F5-B9B6-33850EAAFAF4}"/>
                </a:ext>
              </a:extLst>
            </p:cNvPr>
            <p:cNvPicPr/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57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23" y="851886"/>
            <a:ext cx="8482880" cy="424883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700720C4-856E-41AE-A870-CA3CB6CFD7F2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xmlns="" id="{71672EE4-7151-48AD-999B-3313039A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F37D9D58-0744-466D-AF5A-94269F4D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C4168894-ABA1-47EE-BFEC-59827CD70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2046380A-575B-4804-8880-790982DE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5" name="Imagen 14" descr="Resultado de imagen para logo naranja del sena">
              <a:extLst>
                <a:ext uri="{FF2B5EF4-FFF2-40B4-BE49-F238E27FC236}">
                  <a16:creationId xmlns:a16="http://schemas.microsoft.com/office/drawing/2014/main" xmlns="" id="{2AEC18DE-D891-42F5-B9B6-33850EAAFAF4}"/>
                </a:ext>
              </a:extLst>
            </p:cNvPr>
            <p:cNvPicPr/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4" descr="http://www.surtidores.com.ar/wp-content/uploads/2014/06/fotopre8023c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715" cy="1825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25" y="886194"/>
            <a:ext cx="1559169" cy="16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" y="651656"/>
            <a:ext cx="9096321" cy="4442513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38337504-2B0E-4EDA-9C9E-CE953DE55C18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67955497-14B5-4B46-AF18-AA500DFC1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xmlns="" id="{F444A786-6C22-48B9-B4F5-BCAB621D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xmlns="" id="{CF7197C2-B260-4221-9766-811DE21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xmlns="" id="{C13082E2-F9C9-4262-BF39-A9607402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1" name="Imagen 10" descr="Resultado de imagen para logo naranja del sena">
              <a:extLst>
                <a:ext uri="{FF2B5EF4-FFF2-40B4-BE49-F238E27FC236}">
                  <a16:creationId xmlns:a16="http://schemas.microsoft.com/office/drawing/2014/main" xmlns="" id="{A6324446-6208-4194-893D-8DFE688B3D8F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CuadroTexto 11"/>
          <p:cNvSpPr txBox="1"/>
          <p:nvPr/>
        </p:nvSpPr>
        <p:spPr>
          <a:xfrm>
            <a:off x="47679" y="152527"/>
            <a:ext cx="1511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00526" y="832811"/>
            <a:ext cx="4699720" cy="3170099"/>
          </a:xfrm>
          <a:prstGeom prst="rect">
            <a:avLst/>
          </a:prstGeom>
          <a:solidFill>
            <a:schemeClr val="bg2">
              <a:alpha val="31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Enfocarse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Apalancarse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Medir con indicadores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Generación de cadencia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Cadena de fenómenos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Función sigue la forma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CO" sz="2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Ecosistema de Inteligencia Operacional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Obtención de insights basado en análisis de data y conclusiones del Bootcamp </a:t>
            </a:r>
            <a:r>
              <a:rPr lang="es-CO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47679" y="4848717"/>
            <a:ext cx="5131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</a:t>
            </a:r>
            <a:r>
              <a:rPr lang="es-ES" sz="11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Imagen- </a:t>
            </a:r>
            <a:r>
              <a:rPr lang="es-E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https://www.informese.co/3-formas-reducir-costos-salud-analitica/</a:t>
            </a:r>
            <a:endParaRPr lang="es-CO" sz="11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700720C4-856E-41AE-A870-CA3CB6CFD7F2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1" name="Imagen 10">
              <a:extLst>
                <a:ext uri="{FF2B5EF4-FFF2-40B4-BE49-F238E27FC236}">
                  <a16:creationId xmlns="" xmlns:a16="http://schemas.microsoft.com/office/drawing/2014/main" id="{71672EE4-7151-48AD-999B-3313039A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F37D9D58-0744-466D-AF5A-94269F4D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C4168894-ABA1-47EE-BFEC-59827CD70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2046380A-575B-4804-8880-790982DE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5" name="Imagen 14" descr="Resultado de imagen para logo naranja del sena">
              <a:extLst>
                <a:ext uri="{FF2B5EF4-FFF2-40B4-BE49-F238E27FC236}">
                  <a16:creationId xmlns="" xmlns:a16="http://schemas.microsoft.com/office/drawing/2014/main" id="{2AEC18DE-D891-42F5-B9B6-33850EAAFAF4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1202076" y="830591"/>
            <a:ext cx="304899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qué trabajo yo?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-23446" y="29763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de Bienestar y Reflexión.</a:t>
            </a:r>
            <a:endParaRPr lang="es-CO" sz="20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92838" y="9470051"/>
            <a:ext cx="147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Elaboración </a:t>
            </a:r>
            <a:r>
              <a:rPr lang="es-CO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propia. https://www.menti.com/xde98qr4x4</a:t>
            </a:r>
          </a:p>
        </p:txBody>
      </p:sp>
      <p:sp>
        <p:nvSpPr>
          <p:cNvPr id="7" name="Flecha abajo 6"/>
          <p:cNvSpPr/>
          <p:nvPr/>
        </p:nvSpPr>
        <p:spPr>
          <a:xfrm>
            <a:off x="2211376" y="1517588"/>
            <a:ext cx="1030394" cy="784573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16556" y="4848259"/>
            <a:ext cx="761835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Fuente</a:t>
            </a:r>
            <a:r>
              <a:rPr lang="es-CO" sz="1050" dirty="0">
                <a:latin typeface="Calibri" panose="020F0502020204030204" pitchFamily="34" charset="0"/>
                <a:cs typeface="Calibri" panose="020F0502020204030204" pitchFamily="34" charset="0"/>
              </a:rPr>
              <a:t>: https://www.menti.com/ohmocq1wbc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403" y="2404040"/>
            <a:ext cx="2342339" cy="2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="" xmlns:a16="http://schemas.microsoft.com/office/drawing/2014/main" id="{700720C4-856E-41AE-A870-CA3CB6CFD7F2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1" name="Imagen 10">
              <a:extLst>
                <a:ext uri="{FF2B5EF4-FFF2-40B4-BE49-F238E27FC236}">
                  <a16:creationId xmlns="" xmlns:a16="http://schemas.microsoft.com/office/drawing/2014/main" id="{71672EE4-7151-48AD-999B-3313039A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F37D9D58-0744-466D-AF5A-94269F4DC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C4168894-ABA1-47EE-BFEC-59827CD70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2046380A-575B-4804-8880-790982DE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5" name="Imagen 14" descr="Resultado de imagen para logo naranja del sena">
              <a:extLst>
                <a:ext uri="{FF2B5EF4-FFF2-40B4-BE49-F238E27FC236}">
                  <a16:creationId xmlns="" xmlns:a16="http://schemas.microsoft.com/office/drawing/2014/main" id="{2AEC18DE-D891-42F5-B9B6-33850EAAFAF4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CuadroTexto 1"/>
          <p:cNvSpPr txBox="1"/>
          <p:nvPr/>
        </p:nvSpPr>
        <p:spPr>
          <a:xfrm>
            <a:off x="1202076" y="830591"/>
            <a:ext cx="304899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8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Empieza por el por qué!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-23446" y="29763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Actividad de Bienestar y Reflexión.</a:t>
            </a:r>
            <a:endParaRPr lang="es-CO" sz="20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192838" y="9470051"/>
            <a:ext cx="1475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Fuente: Elaboración </a:t>
            </a:r>
            <a:r>
              <a:rPr lang="es-CO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propia. https://www.menti.com/xde98qr4x4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29299" y="4728002"/>
            <a:ext cx="84811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 smtClean="0">
                <a:latin typeface="Calibri" panose="020F0502020204030204" pitchFamily="34" charset="0"/>
                <a:cs typeface="Calibri" panose="020F0502020204030204" pitchFamily="34" charset="0"/>
              </a:rPr>
              <a:t>Fuente</a:t>
            </a:r>
            <a:r>
              <a:rPr lang="es-CO" sz="1050" dirty="0">
                <a:latin typeface="Calibri" panose="020F0502020204030204" pitchFamily="34" charset="0"/>
                <a:cs typeface="Calibri" panose="020F0502020204030204" pitchFamily="34" charset="0"/>
              </a:rPr>
              <a:t>: https://fourminutebooks.com/start-with-why-summary/#:~:text=1%2DSentence%2DSummary%3A%20Start,mindset%20to%20inspire%20others%20yourself.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5734" y="2193688"/>
            <a:ext cx="4781550" cy="2409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0852" y="1225885"/>
            <a:ext cx="2233208" cy="33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9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4400" b="1" dirty="0" smtClean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Obteniendo Insights</a:t>
            </a:r>
            <a:endParaRPr lang="es-CO" sz="4400" b="1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 partir de data</a:t>
            </a:r>
            <a:endParaRPr lang="es-E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endParaRPr lang="es-CO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CuadroTexto 18"/>
          <p:cNvSpPr txBox="1"/>
          <p:nvPr/>
        </p:nvSpPr>
        <p:spPr>
          <a:xfrm>
            <a:off x="616449" y="4871708"/>
            <a:ext cx="2063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 smtClean="0"/>
              <a:t>Tomado de: </a:t>
            </a:r>
            <a:r>
              <a:rPr lang="es-CO" sz="1000" i="1" dirty="0" smtClean="0"/>
              <a:t> https://Qlik.com/us/-</a:t>
            </a:r>
            <a:endParaRPr lang="es-CO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8350" y="1722045"/>
            <a:ext cx="20193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1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EC06974-21C5-4DE1-8D62-F62FDF99CFF0}"/>
              </a:ext>
            </a:extLst>
          </p:cNvPr>
          <p:cNvSpPr txBox="1"/>
          <p:nvPr/>
        </p:nvSpPr>
        <p:spPr>
          <a:xfrm>
            <a:off x="1286933" y="115146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xmlns="" id="{D45EA1C5-3A81-4B31-99DD-A293EA4EED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803" y="801510"/>
            <a:ext cx="8296394" cy="589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Capturando insights</a:t>
            </a:r>
            <a:endParaRPr lang="es-E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/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2DED0273-3B88-43FB-8B72-35E7522B03A1}"/>
              </a:ext>
            </a:extLst>
          </p:cNvPr>
          <p:cNvGrpSpPr/>
          <p:nvPr/>
        </p:nvGrpSpPr>
        <p:grpSpPr>
          <a:xfrm>
            <a:off x="6371859" y="266943"/>
            <a:ext cx="2590417" cy="400871"/>
            <a:chOff x="6371859" y="266943"/>
            <a:chExt cx="2590417" cy="400871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8EEC823D-BF08-4C8C-A866-C96F733FD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0394" y="283102"/>
              <a:ext cx="481285" cy="29354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3700F24A-6F2C-4A94-8851-E08331EA9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7128" y="283102"/>
              <a:ext cx="493308" cy="328534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B6A9444B-0A66-4075-A535-AC6754EAD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8365" y="464812"/>
              <a:ext cx="653097" cy="11183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55CC1B06-988B-4123-B04E-7BEE39B0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7000" y1="13429" x2="27000" y2="13429"/>
                          <a14:foregroundMark x1="40167" y1="13820" x2="40167" y2="13820"/>
                          <a14:foregroundMark x1="32667" y1="21512" x2="32667" y2="21512"/>
                          <a14:foregroundMark x1="21000" y1="20730" x2="21000" y2="20730"/>
                          <a14:foregroundMark x1="26833" y1="28944" x2="26833" y2="28944"/>
                          <a14:foregroundMark x1="21167" y1="36636" x2="21167" y2="36636"/>
                          <a14:foregroundMark x1="33500" y1="36375" x2="33500" y2="36375"/>
                          <a14:foregroundMark x1="61000" y1="12777" x2="61000" y2="12777"/>
                          <a14:foregroundMark x1="72667" y1="12907" x2="72667" y2="12907"/>
                          <a14:foregroundMark x1="66167" y1="21512" x2="66167" y2="21512"/>
                          <a14:foregroundMark x1="80000" y1="20991" x2="80000" y2="20991"/>
                          <a14:foregroundMark x1="72167" y1="29074" x2="72167" y2="29074"/>
                          <a14:foregroundMark x1="67333" y1="37288" x2="67333" y2="37288"/>
                          <a14:foregroundMark x1="78833" y1="36767" x2="78833" y2="36767"/>
                          <a14:foregroundMark x1="72833" y1="44068" x2="72833" y2="44068"/>
                          <a14:foregroundMark x1="61000" y1="44068" x2="61000" y2="44068"/>
                          <a14:foregroundMark x1="55500" y1="52021" x2="55500" y2="52021"/>
                          <a14:foregroundMark x1="50000" y1="44068" x2="50000" y2="44068"/>
                          <a14:foregroundMark x1="45167" y1="51369" x2="45167" y2="51369"/>
                          <a14:foregroundMark x1="37000" y1="44068" x2="37000" y2="44068"/>
                          <a14:foregroundMark x1="26333" y1="43546" x2="26333" y2="43546"/>
                          <a14:foregroundMark x1="53000" y1="65319" x2="53000" y2="65319"/>
                          <a14:foregroundMark x1="64500" y1="67927" x2="64500" y2="67927"/>
                          <a14:foregroundMark x1="86667" y1="64016" x2="86667" y2="64016"/>
                          <a14:foregroundMark x1="20833" y1="85137" x2="20833" y2="85137"/>
                          <a14:foregroundMark x1="31333" y1="85919" x2="31333" y2="85919"/>
                          <a14:foregroundMark x1="34000" y1="84876" x2="34000" y2="84876"/>
                          <a14:foregroundMark x1="34000" y1="82399" x2="34000" y2="82399"/>
                          <a14:foregroundMark x1="39167" y1="86180" x2="39167" y2="86180"/>
                          <a14:foregroundMark x1="46333" y1="85007" x2="46333" y2="85007"/>
                          <a14:foregroundMark x1="48667" y1="86441" x2="48667" y2="86441"/>
                          <a14:foregroundMark x1="55667" y1="87223" x2="55667" y2="87223"/>
                          <a14:foregroundMark x1="58167" y1="85137" x2="58167" y2="85137"/>
                          <a14:foregroundMark x1="58333" y1="82529" x2="58333" y2="82529"/>
                          <a14:foregroundMark x1="65000" y1="85398" x2="65000" y2="85398"/>
                          <a14:foregroundMark x1="71500" y1="85919" x2="71500" y2="85919"/>
                          <a14:foregroundMark x1="78333" y1="85528" x2="78333" y2="85528"/>
                          <a14:backgroundMark x1="44500" y1="84746" x2="44500" y2="84746"/>
                          <a14:backgroundMark x1="69500" y1="87223" x2="69500" y2="8722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7693" y="283101"/>
              <a:ext cx="364583" cy="384713"/>
            </a:xfrm>
            <a:prstGeom prst="rect">
              <a:avLst/>
            </a:prstGeom>
          </p:spPr>
        </p:pic>
        <p:pic>
          <p:nvPicPr>
            <p:cNvPr id="16" name="Imagen 15" descr="Resultado de imagen para logo naranja del sena">
              <a:extLst>
                <a:ext uri="{FF2B5EF4-FFF2-40B4-BE49-F238E27FC236}">
                  <a16:creationId xmlns:a16="http://schemas.microsoft.com/office/drawing/2014/main" xmlns="" id="{C981533F-AED1-4A56-8B7E-D55B48946D48}"/>
                </a:ext>
              </a:extLst>
            </p:cNvPr>
            <p:cNvPicPr/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1859" y="266943"/>
              <a:ext cx="475419" cy="3847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CuadroTexto 16"/>
          <p:cNvSpPr txBox="1"/>
          <p:nvPr/>
        </p:nvSpPr>
        <p:spPr>
          <a:xfrm>
            <a:off x="616449" y="4859676"/>
            <a:ext cx="1962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00" dirty="0"/>
              <a:t>Tomado de</a:t>
            </a:r>
            <a:r>
              <a:rPr lang="es-CO" sz="1000" dirty="0" smtClean="0"/>
              <a:t>: https://splunk.com </a:t>
            </a:r>
            <a:endParaRPr lang="es-CO" sz="1000" dirty="0"/>
          </a:p>
        </p:txBody>
      </p:sp>
      <p:sp>
        <p:nvSpPr>
          <p:cNvPr id="18" name="Rectángulo 17"/>
          <p:cNvSpPr/>
          <p:nvPr/>
        </p:nvSpPr>
        <p:spPr>
          <a:xfrm>
            <a:off x="867646" y="102198"/>
            <a:ext cx="5152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Construyendo </a:t>
            </a:r>
            <a:r>
              <a:rPr lang="es-ES" sz="24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Inteligencia </a:t>
            </a:r>
            <a:r>
              <a:rPr lang="es-ES" sz="2400" b="1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Operacional</a:t>
            </a:r>
            <a:endParaRPr lang="es-CO" sz="2400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6" y="37701"/>
            <a:ext cx="698099" cy="458484"/>
          </a:xfrm>
          <a:prstGeom prst="rect">
            <a:avLst/>
          </a:prstGeom>
        </p:spPr>
      </p:pic>
      <p:sp>
        <p:nvSpPr>
          <p:cNvPr id="20" name="Google Shape;59;p2">
            <a:extLst>
              <a:ext uri="{FF2B5EF4-FFF2-40B4-BE49-F238E27FC236}">
                <a16:creationId xmlns="" xmlns:a16="http://schemas.microsoft.com/office/drawing/2014/main" id="{D45EA1C5-3A81-4B31-99DD-A293EA4EED43}"/>
              </a:ext>
            </a:extLst>
          </p:cNvPr>
          <p:cNvSpPr txBox="1">
            <a:spLocks/>
          </p:cNvSpPr>
          <p:nvPr/>
        </p:nvSpPr>
        <p:spPr>
          <a:xfrm>
            <a:off x="443105" y="1561569"/>
            <a:ext cx="829639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28650" indent="-514350" algn="just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Análisis:</a:t>
            </a:r>
          </a:p>
          <a:p>
            <a:pPr marL="1085850" lvl="1" indent="-514350" algn="just">
              <a:buFont typeface="Arial" panose="020B0604020202020204" pitchFamily="34" charset="0"/>
              <a:buChar char="•"/>
            </a:pP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Agregados</a:t>
            </a:r>
          </a:p>
          <a:p>
            <a:pPr marL="1085850" lvl="1" indent="-514350" algn="just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Consultas</a:t>
            </a:r>
          </a:p>
          <a:p>
            <a:pPr marL="628650" indent="-514350" algn="just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Proyecciones</a:t>
            </a:r>
          </a:p>
          <a:p>
            <a:pPr marL="1085850" lvl="1" indent="-514350" algn="just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Modelos</a:t>
            </a:r>
          </a:p>
          <a:p>
            <a:pPr marL="1085850" lvl="1" indent="-514350" algn="just">
              <a:buFont typeface="Arial" panose="020B0604020202020204" pitchFamily="34" charset="0"/>
              <a:buChar char="•"/>
            </a:pPr>
            <a:r>
              <a:rPr lang="es-E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Machine </a:t>
            </a:r>
            <a:r>
              <a:rPr lang="es-E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es-E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5850" lvl="1" indent="-514350" algn="just">
              <a:buFont typeface="Arial" panose="020B0604020202020204" pitchFamily="34" charset="0"/>
              <a:buChar char="•"/>
            </a:pPr>
            <a:endParaRPr lang="es-E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just"/>
            <a:endParaRPr lang="es-E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97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9520</TotalTime>
  <Words>472</Words>
  <Application>Microsoft Office PowerPoint</Application>
  <PresentationFormat>Presentación en pantalla (16:9)</PresentationFormat>
  <Paragraphs>160</Paragraphs>
  <Slides>29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Obteniendo Insights</vt:lpstr>
      <vt:lpstr>Presentación de PowerPoint</vt:lpstr>
      <vt:lpstr>Presentación de PowerPoint</vt:lpstr>
      <vt:lpstr>Dashboards</vt:lpstr>
      <vt:lpstr>    Propósito de un dashboard:  Mostrar el progreso en tiempo real de las metas. (Crucialmente importantes,  Lead y Lag)</vt:lpstr>
      <vt:lpstr>    Sin un dashboard, los colaboradores, se olvidarán de las metas</vt:lpstr>
      <vt:lpstr>    Los jugadores juegan diferente si se lleva la “cuenta”</vt:lpstr>
      <vt:lpstr>    Cuando tu equipo se mide, permanece ENGANCHADO</vt:lpstr>
      <vt:lpstr>Presentación de PowerPoint</vt:lpstr>
      <vt:lpstr>Presentación de PowerPoint</vt:lpstr>
      <vt:lpstr>Presentación de PowerPoint</vt:lpstr>
      <vt:lpstr>Presentación de PowerPoint</vt:lpstr>
      <vt:lpstr>Tomando decisiones basadas en Insights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Hands on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EAN</dc:creator>
  <cp:lastModifiedBy>Alfonso Ayala Paloma</cp:lastModifiedBy>
  <cp:revision>174</cp:revision>
  <dcterms:modified xsi:type="dcterms:W3CDTF">2020-11-10T03:21:06Z</dcterms:modified>
</cp:coreProperties>
</file>